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07BBB3-631D-46D5-BEE2-CE4AF46B0993}">
  <a:tblStyle styleId="{5F07BBB3-631D-46D5-BEE2-CE4AF46B099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98c7caa73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98c7caa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98c7caa73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98c7caa7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98c7caa73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98c7caa7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11" Type="http://schemas.openxmlformats.org/officeDocument/2006/relationships/hyperlink" Target="https://docs.google.com/presentation/d/10mDDnec_24VyCiIVQACZ3654ENfi3X-mN4Rsc12PD08/view" TargetMode="External"/><Relationship Id="rId10" Type="http://schemas.openxmlformats.org/officeDocument/2006/relationships/hyperlink" Target="https://docs.google.com/presentation/d/1AspDpLeqUr0x4srYi_67NZEmjB4fqHSWMqji_tfuOp4/view" TargetMode="External"/><Relationship Id="rId12" Type="http://schemas.openxmlformats.org/officeDocument/2006/relationships/hyperlink" Target="https://docs.google.com/presentation/d/1va3xuqWx7Oq9joHVJ7G8vTfQy6Sq31Y63hsVWDfsvJY/view" TargetMode="External"/><Relationship Id="rId9" Type="http://schemas.openxmlformats.org/officeDocument/2006/relationships/hyperlink" Target="https://docs.google.com/presentation/d/1SX5zI_KSfPYaRdSxAG4RGnegnPs4cqfjXz9cxMUWx2c/view" TargetMode="External"/><Relationship Id="rId5" Type="http://schemas.openxmlformats.org/officeDocument/2006/relationships/hyperlink" Target="https://docs.google.com/presentation/d/1va3xuqWx7Oq9joHVJ7G8vTfQy6Sq31Y63hsVWDfsvJY/view" TargetMode="External"/><Relationship Id="rId6" Type="http://schemas.openxmlformats.org/officeDocument/2006/relationships/hyperlink" Target="https://docs.google.com/presentation/d/1t4PdmpwZGQQPx5ehqlVlplrkm1aH1MadQ6PINVhfHNA/view" TargetMode="External"/><Relationship Id="rId7" Type="http://schemas.openxmlformats.org/officeDocument/2006/relationships/hyperlink" Target="https://docs.google.com/presentation/d/1HiPkP-LiEs_gcLaBf9d-TIu1frfKigOv9vBIRMC-des/view" TargetMode="External"/><Relationship Id="rId8" Type="http://schemas.openxmlformats.org/officeDocument/2006/relationships/hyperlink" Target="https://docs.google.com/presentation/d/1pHHCSE6T56qJXw8X_SSSB6QJTuHit58z8Fm5IpouaGo/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 Id="rId6" Type="http://schemas.openxmlformats.org/officeDocument/2006/relationships/hyperlink" Target="https://youtu.be/9OLzsCQz8no?feature=shared" TargetMode="External"/><Relationship Id="rId7" Type="http://schemas.openxmlformats.org/officeDocument/2006/relationships/hyperlink" Target="https://docs.google.com/presentation/d/1t4PdmpwZGQQPx5ehqlVlplrkm1aH1MadQ6PINVhfHNA/view" TargetMode="External"/><Relationship Id="rId8" Type="http://schemas.openxmlformats.org/officeDocument/2006/relationships/hyperlink" Target="https://docs.google.com/presentation/d/1HiPkP-LiEs_gcLaBf9d-TIu1frfKigOv9vBIRMC-des/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docs.google.com/presentation/d/1pHHCSE6T56qJXw8X_SSSB6QJTuHit58z8Fm5IpouaGo/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{5F07BBB3-631D-46D5-BEE2-CE4AF46B0993}</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Early Human Adaptations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6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early human choices about technology, food, and movement shape their way of life?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47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Two Version: Early Human Adaptations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Lifestyle &amp; Traditions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Changes &amp; Challenges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Two Versions: Printed Student Handouts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0"/>
                        </a:rPr>
                        <a:t>Lifestyle &amp; Traditions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1"/>
                        </a:rPr>
                        <a:t>Changes &amp; Challenges</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Paleolithic Period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{5F07BBB3-631D-46D5-BEE2-CE4AF46B0993}</a:tableStyleId>
              </a:tblPr>
              <a:tblGrid>
                <a:gridCol w="1673200"/>
                <a:gridCol w="4057350"/>
                <a:gridCol w="3702950"/>
              </a:tblGrid>
              <a:tr h="1776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Early Human Adaptations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55825">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Early Human Adaptations Advanced Organizer (page 1), walk students through foundational background knowledge for early human adaptations.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2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a:t>
                      </a:r>
                      <a:r>
                        <a:rPr lang="en" sz="1200">
                          <a:solidFill>
                            <a:srgbClr val="000000"/>
                          </a:solidFill>
                          <a:latin typeface="Inter"/>
                          <a:ea typeface="Inter"/>
                          <a:cs typeface="Inter"/>
                          <a:sym typeface="Inter"/>
                        </a:rPr>
                        <a:t>irect students to page </a:t>
                      </a:r>
                      <a:r>
                        <a:rPr lang="en" sz="1200">
                          <a:latin typeface="Inter"/>
                          <a:ea typeface="Inter"/>
                          <a:cs typeface="Inter"/>
                          <a:sym typeface="Inter"/>
                        </a:rPr>
                        <a:t>1 of the student worksheet (an equal number of students should have each version)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a:t>
                      </a:r>
                      <a:r>
                        <a:rPr lang="en" sz="1200">
                          <a:latin typeface="Inter"/>
                          <a:ea typeface="Inter"/>
                          <a:cs typeface="Inter"/>
                          <a:sym typeface="Inter"/>
                        </a:rPr>
                        <a:t>core aspects of early human life and key insights into early human history using the Advanced Organizer</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students to read, ask questions, and engage as you go through material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in the blank sections of the Advanced Organizer as the teacher goes through the information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ask questions, and engage with Advanced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28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explore the Hadza community in northern Tanzania to analyze how their lifestyle compares to early human foraging societies and reflect on the role of environment, tradition, and modern pressures. Students will participate in a partner activity and explore 2 lens based on the </a:t>
                      </a:r>
                      <a:r>
                        <a:rPr lang="en" sz="1200" u="sng">
                          <a:solidFill>
                            <a:schemeClr val="accent5"/>
                          </a:solidFill>
                          <a:latin typeface="Inter"/>
                          <a:ea typeface="Inter"/>
                          <a:cs typeface="Inter"/>
                          <a:sym typeface="Inter"/>
                          <a:hlinkClick r:id="rId5">
                            <a:extLst>
                              <a:ext uri="{A12FA001-AC4F-418D-AE19-62706E023703}">
                                <ahyp:hlinkClr val="tx"/>
                              </a:ext>
                            </a:extLst>
                          </a:hlinkClick>
                        </a:rPr>
                        <a:t>Nature Conservancy article</a:t>
                      </a:r>
                      <a:r>
                        <a:rPr lang="en" sz="1200">
                          <a:solidFill>
                            <a:schemeClr val="dk1"/>
                          </a:solidFill>
                          <a:latin typeface="Inter"/>
                          <a:ea typeface="Inter"/>
                          <a:cs typeface="Inter"/>
                          <a:sym typeface="Inter"/>
                        </a:rPr>
                        <a:t> about the Hadza community. Consider watching the Hope for Hadza video on the website as a class to introduce the Hadza community. Alternatively, provide headphones for students to watch on their own.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35025">
                <a:tc vMerge="1"/>
                <a:tc>
                  <a:txBody>
                    <a:bodyPr/>
                    <a:lstStyle/>
                    <a:p>
                      <a:pPr indent="0" lvl="0" marL="0" rtl="0" algn="ctr">
                        <a:lnSpc>
                          <a:spcPct val="100000"/>
                        </a:lnSpc>
                        <a:spcBef>
                          <a:spcPts val="0"/>
                        </a:spcBef>
                        <a:spcAft>
                          <a:spcPts val="0"/>
                        </a:spcAft>
                        <a:buClr>
                          <a:schemeClr val="dk1"/>
                        </a:buClr>
                        <a:buSzPts val="1200"/>
                        <a:buFont typeface="Inter"/>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Introduce the Hadza community using the </a:t>
                      </a:r>
                      <a:r>
                        <a:rPr lang="en" sz="1200" u="sng">
                          <a:solidFill>
                            <a:schemeClr val="hlink"/>
                          </a:solidFill>
                          <a:latin typeface="Inter"/>
                          <a:ea typeface="Inter"/>
                          <a:cs typeface="Inter"/>
                          <a:sym typeface="Inter"/>
                          <a:hlinkClick r:id="rId6"/>
                        </a:rPr>
                        <a:t>Hope for Hadza video</a:t>
                      </a:r>
                      <a:r>
                        <a:rPr lang="en" sz="1200">
                          <a:latin typeface="Inter"/>
                          <a:ea typeface="Inter"/>
                          <a:cs typeface="Inter"/>
                          <a:sym typeface="Inter"/>
                        </a:rPr>
                        <a:t>, or provide headphones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Divide the class according to their version</a:t>
                      </a:r>
                      <a:endParaRPr b="1" sz="1100">
                        <a:latin typeface="Inter"/>
                        <a:ea typeface="Inter"/>
                        <a:cs typeface="Inter"/>
                        <a:sym typeface="Inter"/>
                      </a:endParaRPr>
                    </a:p>
                    <a:p>
                      <a:pPr indent="-304800" lvl="0" marL="8001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Lifestyle &amp; Traditions</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Changes &amp; Challenges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digital access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read the article with their particular lens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pair up with a classmate from the other section and complete the “Collaborative Synthesis”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 class debrief by reviewing the correct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SzPts val="1200"/>
                        <a:buFont typeface="Inter"/>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questions about the Hadza community based on the teacher’s introduction</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With a partner, complete the first half (A &amp; B) of the handout using the Nature Conservancy article</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With a new partner, complete the “Collaborative Synthesis” section of the worksheet</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Participate in the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{5F07BBB3-631D-46D5-BEE2-CE4AF46B0993}</a:tableStyleId>
              </a:tblPr>
              <a:tblGrid>
                <a:gridCol w="1673200"/>
                <a:gridCol w="4057350"/>
                <a:gridCol w="3702950"/>
              </a:tblGrid>
              <a:tr h="1653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Early Human Adaptations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87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(OPTIONAL)</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432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8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8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 and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how early humans formed and sustained their communities.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530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1.5 </a:t>
                      </a:r>
                      <a:r>
                        <a:rPr lang="en" sz="1200">
                          <a:solidFill>
                            <a:schemeClr val="dk1"/>
                          </a:solidFill>
                          <a:latin typeface="Inter"/>
                          <a:ea typeface="Inter"/>
                          <a:cs typeface="Inter"/>
                          <a:sym typeface="Inter"/>
                        </a:rPr>
                        <a:t>Evaluate how early humans adapted to different environments and how their presence shaped their environments over time.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1.6 Analyze the impact of Paleolithic technological advances on early human evolution, migration and communities.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1.8 Evaluate the effects of different approaches to gathering resources (foraging and farming) that emerged during the Mesolithic era.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